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1"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Impact" panose="020B0806030902050204" pitchFamily="34" charset="0"/>
      <p:regular r:id="rId9"/>
    </p:embeddedFont>
    <p:embeddedFont>
      <p:font typeface="Roboto Condensed" panose="020F050202020403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2"/>
  </p:normalViewPr>
  <p:slideViewPr>
    <p:cSldViewPr snapToGrid="0">
      <p:cViewPr varScale="1">
        <p:scale>
          <a:sx n="162" d="100"/>
          <a:sy n="162" d="100"/>
        </p:scale>
        <p:origin x="200" y="2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g15220aff58a_1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 name="Google Shape;15;g15220aff58a_1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15747993a0c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 name="Google Shape;26;g15747993a0c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15747993a0c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 name="Google Shape;37;g15747993a0c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526ca60610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g1526ca60610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5747993a0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g15747993a0c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5747993a0c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g15747993a0c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TITLE_1_1">
    <p:bg>
      <p:bgPr>
        <a:solidFill>
          <a:srgbClr val="FFFFFF"/>
        </a:solidFill>
        <a:effectLst/>
      </p:bgPr>
    </p:bg>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p:cSld name="TITLE_1">
    <p:bg>
      <p:bgPr>
        <a:solidFill>
          <a:srgbClr val="FFFFFF"/>
        </a:solidFill>
        <a:effectLst/>
      </p:bgPr>
    </p:bg>
    <p:spTree>
      <p:nvGrpSpPr>
        <p:cNvPr id="1" name="Shape 7"/>
        <p:cNvGrpSpPr/>
        <p:nvPr/>
      </p:nvGrpSpPr>
      <p:grpSpPr>
        <a:xfrm>
          <a:off x="0" y="0"/>
          <a:ext cx="0" cy="0"/>
          <a:chOff x="0" y="0"/>
          <a:chExt cx="0" cy="0"/>
        </a:xfrm>
      </p:grpSpPr>
      <p:sp>
        <p:nvSpPr>
          <p:cNvPr id="8" name="Google Shape;8;p3"/>
          <p:cNvSpPr/>
          <p:nvPr/>
        </p:nvSpPr>
        <p:spPr>
          <a:xfrm>
            <a:off x="2723000" y="4240800"/>
            <a:ext cx="3495900" cy="902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9pPr>
          </a:lstStyle>
          <a:p>
            <a:endParaRPr/>
          </a:p>
        </p:txBody>
      </p:sp>
      <p:sp>
        <p:nvSpPr>
          <p:cNvPr id="11" name="Google Shape;11;p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endParaRPr/>
          </a:p>
        </p:txBody>
      </p:sp>
      <p:sp>
        <p:nvSpPr>
          <p:cNvPr id="12" name="Google Shape;12;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5"/>
          <p:cNvSpPr txBox="1"/>
          <p:nvPr/>
        </p:nvSpPr>
        <p:spPr>
          <a:xfrm>
            <a:off x="365400" y="1346663"/>
            <a:ext cx="8413200" cy="1062600"/>
          </a:xfrm>
          <a:prstGeom prst="rect">
            <a:avLst/>
          </a:prstGeom>
          <a:noFill/>
          <a:ln>
            <a:noFill/>
          </a:ln>
        </p:spPr>
        <p:txBody>
          <a:bodyPr spcFirstLastPara="1" wrap="square" lIns="45725" tIns="45725" rIns="45725" bIns="45725" anchor="ctr" anchorCtr="0">
            <a:noAutofit/>
          </a:bodyPr>
          <a:lstStyle/>
          <a:p>
            <a:pPr marL="0" marR="0" lvl="0" indent="0" algn="ctr" rtl="0">
              <a:lnSpc>
                <a:spcPct val="115000"/>
              </a:lnSpc>
              <a:spcBef>
                <a:spcPts val="0"/>
              </a:spcBef>
              <a:spcAft>
                <a:spcPts val="0"/>
              </a:spcAft>
              <a:buClr>
                <a:schemeClr val="dk1"/>
              </a:buClr>
              <a:buSzPts val="1100"/>
              <a:buFont typeface="Arial"/>
              <a:buNone/>
            </a:pPr>
            <a:r>
              <a:rPr lang="en" sz="3400" b="1">
                <a:solidFill>
                  <a:srgbClr val="5C168D"/>
                </a:solidFill>
                <a:latin typeface="Roboto Condensed"/>
                <a:ea typeface="Roboto Condensed"/>
                <a:cs typeface="Roboto Condensed"/>
                <a:sym typeface="Roboto Condensed"/>
              </a:rPr>
              <a:t>Illinois House of Representatives </a:t>
            </a:r>
            <a:endParaRPr sz="3400" b="1">
              <a:solidFill>
                <a:srgbClr val="5C168D"/>
              </a:solidFill>
              <a:latin typeface="Roboto Condensed"/>
              <a:ea typeface="Roboto Condensed"/>
              <a:cs typeface="Roboto Condensed"/>
              <a:sym typeface="Roboto Condensed"/>
            </a:endParaRPr>
          </a:p>
          <a:p>
            <a:pPr marL="0" marR="0" lvl="0" indent="0" algn="ctr" rtl="0">
              <a:lnSpc>
                <a:spcPct val="115000"/>
              </a:lnSpc>
              <a:spcBef>
                <a:spcPts val="0"/>
              </a:spcBef>
              <a:spcAft>
                <a:spcPts val="0"/>
              </a:spcAft>
              <a:buClr>
                <a:schemeClr val="dk1"/>
              </a:buClr>
              <a:buSzPts val="1100"/>
              <a:buFont typeface="Arial"/>
              <a:buNone/>
            </a:pPr>
            <a:r>
              <a:rPr lang="en" sz="3400" b="1">
                <a:solidFill>
                  <a:srgbClr val="5C168D"/>
                </a:solidFill>
                <a:latin typeface="Roboto Condensed"/>
                <a:ea typeface="Roboto Condensed"/>
                <a:cs typeface="Roboto Condensed"/>
                <a:sym typeface="Roboto Condensed"/>
              </a:rPr>
              <a:t>Public Safety &amp; Violence Prevention Task Force </a:t>
            </a:r>
            <a:endParaRPr sz="3400" b="1">
              <a:solidFill>
                <a:srgbClr val="5C168D"/>
              </a:solidFill>
              <a:latin typeface="Roboto Condensed"/>
              <a:ea typeface="Roboto Condensed"/>
              <a:cs typeface="Roboto Condensed"/>
              <a:sym typeface="Roboto Condensed"/>
            </a:endParaRPr>
          </a:p>
          <a:p>
            <a:pPr marL="0" marR="0" lvl="0" indent="0" algn="ctr" rtl="0">
              <a:lnSpc>
                <a:spcPct val="115000"/>
              </a:lnSpc>
              <a:spcBef>
                <a:spcPts val="0"/>
              </a:spcBef>
              <a:spcAft>
                <a:spcPts val="0"/>
              </a:spcAft>
              <a:buClr>
                <a:schemeClr val="dk1"/>
              </a:buClr>
              <a:buSzPts val="1100"/>
              <a:buFont typeface="Arial"/>
              <a:buNone/>
            </a:pPr>
            <a:r>
              <a:rPr lang="en" sz="3400" b="1">
                <a:solidFill>
                  <a:srgbClr val="5C168D"/>
                </a:solidFill>
                <a:latin typeface="Roboto Condensed"/>
                <a:ea typeface="Roboto Condensed"/>
                <a:cs typeface="Roboto Condensed"/>
                <a:sym typeface="Roboto Condensed"/>
              </a:rPr>
              <a:t>Presentation</a:t>
            </a:r>
            <a:endParaRPr sz="3400" b="1" i="0" u="none" strike="noStrike" cap="none">
              <a:solidFill>
                <a:srgbClr val="5C168D"/>
              </a:solidFill>
              <a:latin typeface="Roboto Condensed"/>
              <a:ea typeface="Roboto Condensed"/>
              <a:cs typeface="Roboto Condensed"/>
              <a:sym typeface="Roboto Condensed"/>
            </a:endParaRPr>
          </a:p>
        </p:txBody>
      </p:sp>
      <p:pic>
        <p:nvPicPr>
          <p:cNvPr id="18" name="Google Shape;18;p5"/>
          <p:cNvPicPr preferRelativeResize="0"/>
          <p:nvPr/>
        </p:nvPicPr>
        <p:blipFill rotWithShape="1">
          <a:blip r:embed="rId3">
            <a:alphaModFix/>
          </a:blip>
          <a:srcRect/>
          <a:stretch/>
        </p:blipFill>
        <p:spPr>
          <a:xfrm>
            <a:off x="3692813" y="2830125"/>
            <a:ext cx="1758375" cy="1758375"/>
          </a:xfrm>
          <a:prstGeom prst="rect">
            <a:avLst/>
          </a:prstGeom>
          <a:noFill/>
          <a:ln>
            <a:noFill/>
          </a:ln>
        </p:spPr>
      </p:pic>
      <p:sp>
        <p:nvSpPr>
          <p:cNvPr id="19" name="Google Shape;19;p5"/>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5"/>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5"/>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5"/>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5"/>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C168D"/>
        </a:solidFill>
        <a:effectLst/>
      </p:bgPr>
    </p:bg>
    <p:spTree>
      <p:nvGrpSpPr>
        <p:cNvPr id="1" name="Shape 27"/>
        <p:cNvGrpSpPr/>
        <p:nvPr/>
      </p:nvGrpSpPr>
      <p:grpSpPr>
        <a:xfrm>
          <a:off x="0" y="0"/>
          <a:ext cx="0" cy="0"/>
          <a:chOff x="0" y="0"/>
          <a:chExt cx="0" cy="0"/>
        </a:xfrm>
      </p:grpSpPr>
      <p:sp>
        <p:nvSpPr>
          <p:cNvPr id="28" name="Google Shape;28;p6"/>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6"/>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6"/>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6"/>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6"/>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6"/>
          <p:cNvSpPr txBox="1"/>
          <p:nvPr/>
        </p:nvSpPr>
        <p:spPr>
          <a:xfrm>
            <a:off x="466075" y="1141575"/>
            <a:ext cx="8345100" cy="372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1700" i="1">
                <a:solidFill>
                  <a:schemeClr val="lt1"/>
                </a:solidFill>
              </a:rPr>
              <a:t>Theory: Stem the flow of guns into impacted communities and stop the diversion of guns from the legal market to the illegal one by ensuring the gun industry adopts safe business practices and is held accountable when it fails to do so.</a:t>
            </a:r>
            <a:endParaRPr sz="1700">
              <a:solidFill>
                <a:schemeClr val="lt1"/>
              </a:solidFill>
            </a:endParaRPr>
          </a:p>
          <a:p>
            <a:pPr marL="0" marR="0" lvl="0" indent="0" algn="l" rtl="0">
              <a:lnSpc>
                <a:spcPct val="100000"/>
              </a:lnSpc>
              <a:spcBef>
                <a:spcPts val="0"/>
              </a:spcBef>
              <a:spcAft>
                <a:spcPts val="0"/>
              </a:spcAft>
              <a:buNone/>
            </a:pPr>
            <a:endParaRPr sz="8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Tripartite strategy: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b="1">
                <a:solidFill>
                  <a:schemeClr val="lt1"/>
                </a:solidFill>
              </a:rPr>
              <a:t>Educate</a:t>
            </a:r>
            <a:r>
              <a:rPr lang="en" sz="1700">
                <a:solidFill>
                  <a:schemeClr val="lt1"/>
                </a:solidFill>
              </a:rPr>
              <a:t>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b="1">
                <a:solidFill>
                  <a:schemeClr val="lt1"/>
                </a:solidFill>
              </a:rPr>
              <a:t>Identify</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b="1">
                <a:solidFill>
                  <a:schemeClr val="lt1"/>
                </a:solidFill>
              </a:rPr>
              <a:t>Reform</a:t>
            </a:r>
            <a:endParaRPr sz="1700" b="1">
              <a:solidFill>
                <a:schemeClr val="lt1"/>
              </a:solidFill>
            </a:endParaRPr>
          </a:p>
          <a:p>
            <a:pPr marL="0" marR="0" lvl="0" indent="0" algn="l" rtl="0">
              <a:lnSpc>
                <a:spcPct val="100000"/>
              </a:lnSpc>
              <a:spcBef>
                <a:spcPts val="0"/>
              </a:spcBef>
              <a:spcAft>
                <a:spcPts val="0"/>
              </a:spcAft>
              <a:buNone/>
            </a:pPr>
            <a:endParaRPr sz="700" b="1">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Signs of success: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Greater transparency and awareness about the source of crime guns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More legal action against irresponsible dealers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Gun dealers adopting the Brady Code of Conduct</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Stronger gun dealer licensing and inspection programs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Ultimately - fewer gun injuries and deaths from violent crime</a:t>
            </a:r>
            <a:endParaRPr sz="200">
              <a:solidFill>
                <a:schemeClr val="lt1"/>
              </a:solidFill>
            </a:endParaRPr>
          </a:p>
        </p:txBody>
      </p:sp>
      <p:sp>
        <p:nvSpPr>
          <p:cNvPr id="34" name="Google Shape;34;p6"/>
          <p:cNvSpPr txBox="1"/>
          <p:nvPr/>
        </p:nvSpPr>
        <p:spPr>
          <a:xfrm>
            <a:off x="679600" y="412350"/>
            <a:ext cx="75876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200" u="sng">
                <a:solidFill>
                  <a:schemeClr val="lt1"/>
                </a:solidFill>
                <a:latin typeface="Impact"/>
                <a:ea typeface="Impact"/>
                <a:cs typeface="Impact"/>
                <a:sym typeface="Impact"/>
              </a:rPr>
              <a:t>Brady’s Supply Side Theory of Change</a:t>
            </a:r>
            <a:endParaRPr sz="3500" u="sng">
              <a:solidFill>
                <a:schemeClr val="dk1"/>
              </a:solidFill>
              <a:latin typeface="Impact"/>
              <a:ea typeface="Impact"/>
              <a:cs typeface="Impact"/>
              <a:sym typeface="Impac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C168D"/>
        </a:solidFill>
        <a:effectLst/>
      </p:bgPr>
    </p:bg>
    <p:spTree>
      <p:nvGrpSpPr>
        <p:cNvPr id="1" name="Shape 38"/>
        <p:cNvGrpSpPr/>
        <p:nvPr/>
      </p:nvGrpSpPr>
      <p:grpSpPr>
        <a:xfrm>
          <a:off x="0" y="0"/>
          <a:ext cx="0" cy="0"/>
          <a:chOff x="0" y="0"/>
          <a:chExt cx="0" cy="0"/>
        </a:xfrm>
      </p:grpSpPr>
      <p:sp>
        <p:nvSpPr>
          <p:cNvPr id="39" name="Google Shape;39;p7"/>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7"/>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7"/>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7"/>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7"/>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7"/>
          <p:cNvSpPr txBox="1"/>
          <p:nvPr/>
        </p:nvSpPr>
        <p:spPr>
          <a:xfrm>
            <a:off x="679600" y="1508650"/>
            <a:ext cx="6977400" cy="2447400"/>
          </a:xfrm>
          <a:prstGeom prst="rect">
            <a:avLst/>
          </a:prstGeom>
          <a:noFill/>
          <a:ln>
            <a:noFill/>
          </a:ln>
        </p:spPr>
        <p:txBody>
          <a:bodyPr spcFirstLastPara="1" wrap="square" lIns="91425" tIns="45700" rIns="91425" bIns="45700" anchor="t" anchorCtr="0">
            <a:spAutoFit/>
          </a:bodyPr>
          <a:lstStyle/>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Total guns recovered in IL in 2021: 19,188</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Total guns traced to an origin state: 14,792</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Top source states (number/percent): </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Illinois (6,955- 47%)</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Indiana (2,601- 18%)</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Missouri (867- 6%)</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Wisconsin (584- 4%)</a:t>
            </a:r>
            <a:endParaRPr sz="1700">
              <a:solidFill>
                <a:schemeClr val="lt1"/>
              </a:solidFill>
            </a:endParaRPr>
          </a:p>
          <a:p>
            <a:pPr marL="914400" marR="0" lvl="1" indent="-336550" algn="l" rtl="0">
              <a:lnSpc>
                <a:spcPct val="100000"/>
              </a:lnSpc>
              <a:spcBef>
                <a:spcPts val="0"/>
              </a:spcBef>
              <a:spcAft>
                <a:spcPts val="0"/>
              </a:spcAft>
              <a:buClr>
                <a:schemeClr val="lt1"/>
              </a:buClr>
              <a:buSzPts val="1700"/>
              <a:buChar char="○"/>
            </a:pPr>
            <a:r>
              <a:rPr lang="en" sz="1700">
                <a:solidFill>
                  <a:schemeClr val="lt1"/>
                </a:solidFill>
              </a:rPr>
              <a:t>Kentucky (480- 3%)</a:t>
            </a:r>
            <a:endParaRPr sz="1700">
              <a:solidFill>
                <a:schemeClr val="lt1"/>
              </a:solidFill>
            </a:endParaRPr>
          </a:p>
          <a:p>
            <a:pPr marL="0" marR="0" lvl="0" indent="0" algn="l" rtl="0">
              <a:lnSpc>
                <a:spcPct val="100000"/>
              </a:lnSpc>
              <a:spcBef>
                <a:spcPts val="0"/>
              </a:spcBef>
              <a:spcAft>
                <a:spcPts val="0"/>
              </a:spcAft>
              <a:buNone/>
            </a:pPr>
            <a:endParaRPr sz="1700">
              <a:solidFill>
                <a:schemeClr val="lt1"/>
              </a:solidFill>
            </a:endParaRPr>
          </a:p>
        </p:txBody>
      </p:sp>
      <p:sp>
        <p:nvSpPr>
          <p:cNvPr id="45" name="Google Shape;45;p7"/>
          <p:cNvSpPr txBox="1"/>
          <p:nvPr/>
        </p:nvSpPr>
        <p:spPr>
          <a:xfrm>
            <a:off x="679600" y="713750"/>
            <a:ext cx="79275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200" u="sng">
                <a:solidFill>
                  <a:schemeClr val="lt1"/>
                </a:solidFill>
                <a:latin typeface="Impact"/>
                <a:ea typeface="Impact"/>
                <a:cs typeface="Impact"/>
                <a:sym typeface="Impact"/>
              </a:rPr>
              <a:t>Crime Guns in IL with Identifiable Origins</a:t>
            </a:r>
            <a:endParaRPr sz="3200" u="sng">
              <a:solidFill>
                <a:schemeClr val="lt1"/>
              </a:solidFill>
              <a:latin typeface="Impact"/>
              <a:ea typeface="Impact"/>
              <a:cs typeface="Impact"/>
              <a:sym typeface="Impac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C168D"/>
        </a:solidFill>
        <a:effectLst/>
      </p:bgPr>
    </p:bg>
    <p:spTree>
      <p:nvGrpSpPr>
        <p:cNvPr id="1" name="Shape 49"/>
        <p:cNvGrpSpPr/>
        <p:nvPr/>
      </p:nvGrpSpPr>
      <p:grpSpPr>
        <a:xfrm>
          <a:off x="0" y="0"/>
          <a:ext cx="0" cy="0"/>
          <a:chOff x="0" y="0"/>
          <a:chExt cx="0" cy="0"/>
        </a:xfrm>
      </p:grpSpPr>
      <p:sp>
        <p:nvSpPr>
          <p:cNvPr id="50" name="Google Shape;50;p8"/>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8"/>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8"/>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8"/>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8"/>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8"/>
          <p:cNvSpPr txBox="1"/>
          <p:nvPr/>
        </p:nvSpPr>
        <p:spPr>
          <a:xfrm>
            <a:off x="679600" y="1407625"/>
            <a:ext cx="7886100" cy="334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SzPts val="1100"/>
              <a:buNone/>
            </a:pPr>
            <a:r>
              <a:rPr lang="en" sz="1700">
                <a:solidFill>
                  <a:schemeClr val="lt1"/>
                </a:solidFill>
              </a:rPr>
              <a:t>A </a:t>
            </a:r>
            <a:r>
              <a:rPr lang="en" sz="1700" b="1">
                <a:solidFill>
                  <a:schemeClr val="lt1"/>
                </a:solidFill>
              </a:rPr>
              <a:t>supply-side approach</a:t>
            </a:r>
            <a:r>
              <a:rPr lang="en" sz="1700">
                <a:solidFill>
                  <a:schemeClr val="lt1"/>
                </a:solidFill>
              </a:rPr>
              <a:t> is focused on the supply of crime guns and encourages elected officials, community members, and law enforcement to address not just the shooter, but also the source or supplier of the gun.</a:t>
            </a:r>
            <a:endParaRPr sz="1700">
              <a:solidFill>
                <a:schemeClr val="lt1"/>
              </a:solidFill>
            </a:endParaRPr>
          </a:p>
          <a:p>
            <a:pPr marL="0" marR="0" lvl="0" indent="0" algn="l" rtl="0">
              <a:lnSpc>
                <a:spcPct val="100000"/>
              </a:lnSpc>
              <a:spcBef>
                <a:spcPts val="0"/>
              </a:spcBef>
              <a:spcAft>
                <a:spcPts val="0"/>
              </a:spcAft>
              <a:buSzPts val="1100"/>
              <a:buNone/>
            </a:pPr>
            <a:endParaRPr sz="1200">
              <a:solidFill>
                <a:schemeClr val="lt1"/>
              </a:solidFill>
            </a:endParaRPr>
          </a:p>
          <a:p>
            <a:pPr marL="0" marR="0" lvl="0" indent="0" algn="l" rtl="0">
              <a:lnSpc>
                <a:spcPct val="100000"/>
              </a:lnSpc>
              <a:spcBef>
                <a:spcPts val="0"/>
              </a:spcBef>
              <a:spcAft>
                <a:spcPts val="0"/>
              </a:spcAft>
              <a:buSzPts val="1100"/>
              <a:buNone/>
            </a:pPr>
            <a:r>
              <a:rPr lang="en" sz="1700">
                <a:solidFill>
                  <a:schemeClr val="lt1"/>
                </a:solidFill>
              </a:rPr>
              <a:t>Examples of Supply-Side Legislation:</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Codes of conduct for gun dealers</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Stronger gun dealer licensing process, including inspections</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Statutory cause of action for gun dealer liability</a:t>
            </a:r>
            <a:endParaRPr sz="1700">
              <a:solidFill>
                <a:schemeClr val="lt1"/>
              </a:solidFill>
            </a:endParaRPr>
          </a:p>
          <a:p>
            <a:pPr marL="0" marR="0" lvl="0" indent="0" algn="l" rtl="0">
              <a:lnSpc>
                <a:spcPct val="100000"/>
              </a:lnSpc>
              <a:spcBef>
                <a:spcPts val="0"/>
              </a:spcBef>
              <a:spcAft>
                <a:spcPts val="0"/>
              </a:spcAft>
              <a:buClr>
                <a:schemeClr val="dk1"/>
              </a:buClr>
              <a:buSzPts val="1100"/>
              <a:buFont typeface="Arial"/>
              <a:buNone/>
            </a:pPr>
            <a:endParaRPr sz="1200">
              <a:solidFill>
                <a:schemeClr val="lt1"/>
              </a:solidFill>
            </a:endParaRPr>
          </a:p>
          <a:p>
            <a:pPr marL="0" marR="0" lvl="0" indent="0" algn="l" rtl="0">
              <a:lnSpc>
                <a:spcPct val="100000"/>
              </a:lnSpc>
              <a:spcBef>
                <a:spcPts val="0"/>
              </a:spcBef>
              <a:spcAft>
                <a:spcPts val="0"/>
              </a:spcAft>
              <a:buNone/>
            </a:pPr>
            <a:r>
              <a:rPr lang="en" sz="1700">
                <a:solidFill>
                  <a:schemeClr val="lt1"/>
                </a:solidFill>
              </a:rPr>
              <a:t>How IL is Leading:</a:t>
            </a:r>
            <a:endParaRPr sz="1700">
              <a:solidFill>
                <a:schemeClr val="lt1"/>
              </a:solidFill>
            </a:endParaRPr>
          </a:p>
          <a:p>
            <a:pPr marL="457200" lvl="0" indent="-336550" algn="l" rtl="0">
              <a:spcBef>
                <a:spcPts val="0"/>
              </a:spcBef>
              <a:spcAft>
                <a:spcPts val="0"/>
              </a:spcAft>
              <a:buClr>
                <a:schemeClr val="lt1"/>
              </a:buClr>
              <a:buSzPts val="1700"/>
              <a:buChar char="-"/>
            </a:pPr>
            <a:r>
              <a:rPr lang="en" sz="1700">
                <a:solidFill>
                  <a:schemeClr val="lt1"/>
                </a:solidFill>
              </a:rPr>
              <a:t>State gun dealer certification law</a:t>
            </a:r>
            <a:endParaRPr sz="1700">
              <a:solidFill>
                <a:schemeClr val="lt1"/>
              </a:solidFill>
            </a:endParaRPr>
          </a:p>
          <a:p>
            <a:pPr marL="457200" lvl="0" indent="-336550" algn="l" rtl="0">
              <a:spcBef>
                <a:spcPts val="0"/>
              </a:spcBef>
              <a:spcAft>
                <a:spcPts val="0"/>
              </a:spcAft>
              <a:buClr>
                <a:schemeClr val="lt1"/>
              </a:buClr>
              <a:buSzPts val="1700"/>
              <a:buChar char="-"/>
            </a:pPr>
            <a:r>
              <a:rPr lang="en" sz="1700">
                <a:solidFill>
                  <a:schemeClr val="lt1"/>
                </a:solidFill>
              </a:rPr>
              <a:t>Trace data, both Chicago trace reports and AG’s new trace data platform</a:t>
            </a:r>
            <a:endParaRPr sz="1700">
              <a:solidFill>
                <a:schemeClr val="lt1"/>
              </a:solidFill>
            </a:endParaRPr>
          </a:p>
          <a:p>
            <a:pPr marL="457200" lvl="0" indent="-336550" algn="l" rtl="0">
              <a:spcBef>
                <a:spcPts val="0"/>
              </a:spcBef>
              <a:spcAft>
                <a:spcPts val="0"/>
              </a:spcAft>
              <a:buClr>
                <a:schemeClr val="lt1"/>
              </a:buClr>
              <a:buSzPts val="1700"/>
              <a:buChar char="-"/>
            </a:pPr>
            <a:r>
              <a:rPr lang="en" sz="1700">
                <a:solidFill>
                  <a:schemeClr val="lt1"/>
                </a:solidFill>
              </a:rPr>
              <a:t>License-to-purchase (FOID)</a:t>
            </a:r>
            <a:endParaRPr sz="1700">
              <a:solidFill>
                <a:schemeClr val="lt1"/>
              </a:solidFill>
            </a:endParaRPr>
          </a:p>
        </p:txBody>
      </p:sp>
      <p:sp>
        <p:nvSpPr>
          <p:cNvPr id="56" name="Google Shape;56;p8"/>
          <p:cNvSpPr txBox="1"/>
          <p:nvPr/>
        </p:nvSpPr>
        <p:spPr>
          <a:xfrm>
            <a:off x="679600" y="713750"/>
            <a:ext cx="8010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200" u="sng">
                <a:solidFill>
                  <a:schemeClr val="lt1"/>
                </a:solidFill>
                <a:latin typeface="Impact"/>
                <a:ea typeface="Impact"/>
                <a:cs typeface="Impact"/>
                <a:sym typeface="Impact"/>
              </a:rPr>
              <a:t>Supply-Side Approach to Curbing Gun Violence</a:t>
            </a:r>
            <a:endParaRPr sz="3500" u="sng">
              <a:solidFill>
                <a:schemeClr val="dk1"/>
              </a:solidFill>
              <a:latin typeface="Impact"/>
              <a:ea typeface="Impact"/>
              <a:cs typeface="Impact"/>
              <a:sym typeface="Impac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C168D"/>
        </a:solidFill>
        <a:effectLst/>
      </p:bgPr>
    </p:bg>
    <p:spTree>
      <p:nvGrpSpPr>
        <p:cNvPr id="1" name="Shape 60"/>
        <p:cNvGrpSpPr/>
        <p:nvPr/>
      </p:nvGrpSpPr>
      <p:grpSpPr>
        <a:xfrm>
          <a:off x="0" y="0"/>
          <a:ext cx="0" cy="0"/>
          <a:chOff x="0" y="0"/>
          <a:chExt cx="0" cy="0"/>
        </a:xfrm>
      </p:grpSpPr>
      <p:sp>
        <p:nvSpPr>
          <p:cNvPr id="61" name="Google Shape;61;p9"/>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9"/>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9"/>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9"/>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9"/>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9"/>
          <p:cNvSpPr txBox="1"/>
          <p:nvPr/>
        </p:nvSpPr>
        <p:spPr>
          <a:xfrm>
            <a:off x="679600" y="1522600"/>
            <a:ext cx="6977400" cy="323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1700">
                <a:solidFill>
                  <a:schemeClr val="lt1"/>
                </a:solidFill>
              </a:rPr>
              <a:t>Brady’s Gun Store Transparency Project (GSTP) is the largest database of ATF gun store inspection reports ever released to the public, which identify gun stores cited for violating the law, potentially fueling the supply of crime guns in America.</a:t>
            </a:r>
            <a:endParaRPr sz="1700">
              <a:solidFill>
                <a:schemeClr val="lt1"/>
              </a:solidFill>
            </a:endParaRPr>
          </a:p>
          <a:p>
            <a:pPr marL="0" marR="0" lvl="0" indent="0" algn="l" rtl="0">
              <a:lnSpc>
                <a:spcPct val="100000"/>
              </a:lnSpc>
              <a:spcBef>
                <a:spcPts val="0"/>
              </a:spcBef>
              <a:spcAft>
                <a:spcPts val="0"/>
              </a:spcAft>
              <a:buNone/>
            </a:pPr>
            <a:endParaRPr sz="1700">
              <a:solidFill>
                <a:schemeClr val="lt1"/>
              </a:solidFill>
            </a:endParaRPr>
          </a:p>
          <a:p>
            <a:pPr marL="0" marR="0" lvl="0" indent="0" algn="l" rtl="0">
              <a:lnSpc>
                <a:spcPct val="100000"/>
              </a:lnSpc>
              <a:spcBef>
                <a:spcPts val="0"/>
              </a:spcBef>
              <a:spcAft>
                <a:spcPts val="0"/>
              </a:spcAft>
              <a:buNone/>
            </a:pPr>
            <a:r>
              <a:rPr lang="en" sz="1700">
                <a:solidFill>
                  <a:schemeClr val="lt1"/>
                </a:solidFill>
              </a:rPr>
              <a:t>The GSTP currently includes 73 IL FFLs:</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Two dealers have 10 or more violations, 19 have 6-9 violations, 37 have 2-5 violations</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No licenses revoked during this time frame (2 stores closed prior to revocation)</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Five warning conferences</a:t>
            </a:r>
            <a:endParaRPr sz="1700">
              <a:solidFill>
                <a:schemeClr val="lt1"/>
              </a:solidFill>
            </a:endParaRPr>
          </a:p>
          <a:p>
            <a:pPr marL="0" marR="0" lvl="0" indent="0" algn="l" rtl="0">
              <a:lnSpc>
                <a:spcPct val="100000"/>
              </a:lnSpc>
              <a:spcBef>
                <a:spcPts val="0"/>
              </a:spcBef>
              <a:spcAft>
                <a:spcPts val="0"/>
              </a:spcAft>
              <a:buNone/>
            </a:pPr>
            <a:endParaRPr sz="1700">
              <a:solidFill>
                <a:schemeClr val="lt1"/>
              </a:solidFill>
            </a:endParaRPr>
          </a:p>
        </p:txBody>
      </p:sp>
      <p:sp>
        <p:nvSpPr>
          <p:cNvPr id="67" name="Google Shape;67;p9"/>
          <p:cNvSpPr txBox="1"/>
          <p:nvPr/>
        </p:nvSpPr>
        <p:spPr>
          <a:xfrm>
            <a:off x="679600" y="713750"/>
            <a:ext cx="59364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200" u="sng">
                <a:solidFill>
                  <a:schemeClr val="lt1"/>
                </a:solidFill>
                <a:latin typeface="Impact"/>
                <a:ea typeface="Impact"/>
                <a:cs typeface="Impact"/>
                <a:sym typeface="Impact"/>
              </a:rPr>
              <a:t>Gun Store Transparency Project</a:t>
            </a:r>
            <a:endParaRPr sz="3500" u="sng">
              <a:solidFill>
                <a:schemeClr val="dk1"/>
              </a:solidFill>
              <a:latin typeface="Impact"/>
              <a:ea typeface="Impact"/>
              <a:cs typeface="Impact"/>
              <a:sym typeface="Impac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C168D"/>
        </a:solidFill>
        <a:effectLst/>
      </p:bgPr>
    </p:bg>
    <p:spTree>
      <p:nvGrpSpPr>
        <p:cNvPr id="1" name="Shape 71"/>
        <p:cNvGrpSpPr/>
        <p:nvPr/>
      </p:nvGrpSpPr>
      <p:grpSpPr>
        <a:xfrm>
          <a:off x="0" y="0"/>
          <a:ext cx="0" cy="0"/>
          <a:chOff x="0" y="0"/>
          <a:chExt cx="0" cy="0"/>
        </a:xfrm>
      </p:grpSpPr>
      <p:sp>
        <p:nvSpPr>
          <p:cNvPr id="72" name="Google Shape;72;p10"/>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0"/>
          <p:cNvSpPr/>
          <p:nvPr/>
        </p:nvSpPr>
        <p:spPr>
          <a:xfrm>
            <a:off x="0" y="491850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0"/>
          <p:cNvSpPr/>
          <p:nvPr/>
        </p:nvSpPr>
        <p:spPr>
          <a:xfrm>
            <a:off x="4572902" y="491850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0"/>
          <p:cNvSpPr/>
          <p:nvPr/>
        </p:nvSpPr>
        <p:spPr>
          <a:xfrm>
            <a:off x="0" y="0"/>
            <a:ext cx="9144000" cy="225000"/>
          </a:xfrm>
          <a:prstGeom prst="rect">
            <a:avLst/>
          </a:prstGeom>
          <a:solidFill>
            <a:srgbClr val="126B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0"/>
          <p:cNvSpPr/>
          <p:nvPr/>
        </p:nvSpPr>
        <p:spPr>
          <a:xfrm>
            <a:off x="4572902" y="0"/>
            <a:ext cx="4571100" cy="225000"/>
          </a:xfrm>
          <a:prstGeom prst="rect">
            <a:avLst/>
          </a:prstGeom>
          <a:solidFill>
            <a:srgbClr val="E400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0"/>
          <p:cNvSpPr txBox="1"/>
          <p:nvPr/>
        </p:nvSpPr>
        <p:spPr>
          <a:xfrm>
            <a:off x="679600" y="1508650"/>
            <a:ext cx="7587600" cy="1662300"/>
          </a:xfrm>
          <a:prstGeom prst="rect">
            <a:avLst/>
          </a:prstGeom>
          <a:noFill/>
          <a:ln>
            <a:noFill/>
          </a:ln>
        </p:spPr>
        <p:txBody>
          <a:bodyPr spcFirstLastPara="1" wrap="square" lIns="91425" tIns="45700" rIns="91425" bIns="45700" anchor="t" anchorCtr="0">
            <a:spAutoFit/>
          </a:bodyPr>
          <a:lstStyle/>
          <a:p>
            <a:pPr marL="457200" lvl="0" indent="-336550" algn="l" rtl="0">
              <a:spcBef>
                <a:spcPts val="0"/>
              </a:spcBef>
              <a:spcAft>
                <a:spcPts val="0"/>
              </a:spcAft>
              <a:buClr>
                <a:schemeClr val="lt1"/>
              </a:buClr>
              <a:buSzPts val="1700"/>
              <a:buChar char="●"/>
            </a:pPr>
            <a:r>
              <a:rPr lang="en" sz="1700">
                <a:solidFill>
                  <a:schemeClr val="lt1"/>
                </a:solidFill>
              </a:rPr>
              <a:t>Ending civil liability immunity for gun dealers/PLCAA</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Require background checks to to include review of stolen gun portal</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Require gun dealers follow the Brady Code of Conduct to ensure oversight, training and accountability</a:t>
            </a:r>
            <a:endParaRPr sz="1700">
              <a:solidFill>
                <a:schemeClr val="lt1"/>
              </a:solidFill>
            </a:endParaRPr>
          </a:p>
          <a:p>
            <a:pPr marL="457200" marR="0" lvl="0" indent="-336550" algn="l" rtl="0">
              <a:lnSpc>
                <a:spcPct val="100000"/>
              </a:lnSpc>
              <a:spcBef>
                <a:spcPts val="0"/>
              </a:spcBef>
              <a:spcAft>
                <a:spcPts val="0"/>
              </a:spcAft>
              <a:buClr>
                <a:schemeClr val="lt1"/>
              </a:buClr>
              <a:buSzPts val="1700"/>
              <a:buChar char="●"/>
            </a:pPr>
            <a:r>
              <a:rPr lang="en" sz="1700">
                <a:solidFill>
                  <a:schemeClr val="lt1"/>
                </a:solidFill>
              </a:rPr>
              <a:t>FOID improvement, including fingerprint requirements</a:t>
            </a:r>
            <a:endParaRPr sz="1700">
              <a:solidFill>
                <a:schemeClr val="lt1"/>
              </a:solidFill>
            </a:endParaRPr>
          </a:p>
          <a:p>
            <a:pPr marL="0" marR="0" lvl="0" indent="0" algn="l" rtl="0">
              <a:lnSpc>
                <a:spcPct val="100000"/>
              </a:lnSpc>
              <a:spcBef>
                <a:spcPts val="0"/>
              </a:spcBef>
              <a:spcAft>
                <a:spcPts val="0"/>
              </a:spcAft>
              <a:buNone/>
            </a:pPr>
            <a:endParaRPr sz="1700">
              <a:solidFill>
                <a:schemeClr val="lt1"/>
              </a:solidFill>
            </a:endParaRPr>
          </a:p>
        </p:txBody>
      </p:sp>
      <p:sp>
        <p:nvSpPr>
          <p:cNvPr id="78" name="Google Shape;78;p10"/>
          <p:cNvSpPr txBox="1"/>
          <p:nvPr/>
        </p:nvSpPr>
        <p:spPr>
          <a:xfrm>
            <a:off x="679600" y="713750"/>
            <a:ext cx="79275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200" u="sng">
                <a:solidFill>
                  <a:schemeClr val="lt1"/>
                </a:solidFill>
                <a:latin typeface="Impact"/>
                <a:ea typeface="Impact"/>
                <a:cs typeface="Impact"/>
                <a:sym typeface="Impact"/>
              </a:rPr>
              <a:t>Supply-Side Legislative Solutions</a:t>
            </a:r>
            <a:endParaRPr sz="3200" u="sng">
              <a:solidFill>
                <a:schemeClr val="lt1"/>
              </a:solidFill>
              <a:latin typeface="Impact"/>
              <a:ea typeface="Impact"/>
              <a:cs typeface="Impact"/>
              <a:sym typeface="Impact"/>
            </a:endParaRPr>
          </a:p>
        </p:txBody>
      </p:sp>
    </p:spTree>
  </p:cSld>
  <p:clrMapOvr>
    <a:masterClrMapping/>
  </p:clrMapOvr>
</p:sld>
</file>

<file path=ppt/theme/theme1.xml><?xml version="1.0" encoding="utf-8"?>
<a:theme xmlns:a="http://schemas.openxmlformats.org/drawingml/2006/main" name="General">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406</Words>
  <Application>Microsoft Macintosh PowerPoint</Application>
  <PresentationFormat>On-screen Show (16:9)</PresentationFormat>
  <Paragraphs>50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Impact</vt:lpstr>
      <vt:lpstr>Roboto Condensed</vt:lpstr>
      <vt:lpstr>General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2022-09-22T13:37:52Z</dcterms:modified>
</cp:coreProperties>
</file>